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2"/>
  </p:handoutMasterIdLst>
  <p:sldIdLst>
    <p:sldId id="256" r:id="rId2"/>
    <p:sldId id="264" r:id="rId3"/>
    <p:sldId id="261" r:id="rId4"/>
    <p:sldId id="273" r:id="rId5"/>
    <p:sldId id="274" r:id="rId6"/>
    <p:sldId id="268" r:id="rId7"/>
    <p:sldId id="269" r:id="rId8"/>
    <p:sldId id="270" r:id="rId9"/>
    <p:sldId id="275" r:id="rId10"/>
    <p:sldId id="276" r:id="rId11"/>
    <p:sldId id="277" r:id="rId12"/>
    <p:sldId id="271" r:id="rId13"/>
    <p:sldId id="272" r:id="rId14"/>
    <p:sldId id="266" r:id="rId15"/>
    <p:sldId id="257" r:id="rId16"/>
    <p:sldId id="258" r:id="rId17"/>
    <p:sldId id="259" r:id="rId18"/>
    <p:sldId id="260" r:id="rId19"/>
    <p:sldId id="263" r:id="rId20"/>
    <p:sldId id="262" r:id="rId21"/>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65" autoAdjust="0"/>
    <p:restoredTop sz="94660"/>
  </p:normalViewPr>
  <p:slideViewPr>
    <p:cSldViewPr>
      <p:cViewPr>
        <p:scale>
          <a:sx n="100" d="100"/>
          <a:sy n="100" d="100"/>
        </p:scale>
        <p:origin x="-486" y="-1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F1E4B90D-96BF-4067-BE6E-D2C5CF190F06}" type="datetimeFigureOut">
              <a:rPr lang="en-US" smtClean="0"/>
              <a:pPr/>
              <a:t>11/14/2016</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AC8900F3-8E28-4B79-BADF-353685E9BF08}" type="slidenum">
              <a:rPr lang="en-US" smtClean="0"/>
              <a:pPr/>
              <a:t>‹#›</a:t>
            </a:fld>
            <a:endParaRPr lang="en-US"/>
          </a:p>
        </p:txBody>
      </p:sp>
    </p:spTree>
    <p:extLst>
      <p:ext uri="{BB962C8B-B14F-4D97-AF65-F5344CB8AC3E}">
        <p14:creationId xmlns:p14="http://schemas.microsoft.com/office/powerpoint/2010/main" val="33811494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5C3A89-7866-4DAA-968F-B8D20FF8C908}"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1E7699-33F3-4D31-BA76-6A82A50E049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5C3A89-7866-4DAA-968F-B8D20FF8C908}" type="datetimeFigureOut">
              <a:rPr lang="en-US" smtClean="0"/>
              <a:pPr/>
              <a:t>11/14/2016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E7699-33F3-4D31-BA76-6A82A50E049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93EFpsZs3d4" TargetMode="External"/><Relationship Id="rId2" Type="http://schemas.openxmlformats.org/officeDocument/2006/relationships/hyperlink" Target="https://www.youtube.com/watch?v=Jk7JQxTDhdM"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youtube.com/watch?v=2irN1G5HiRo" TargetMode="Externa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youtube.com/watch?v=xjDtwcgbnUo" TargetMode="External"/><Relationship Id="rId1" Type="http://schemas.openxmlformats.org/officeDocument/2006/relationships/slideLayout" Target="../slideLayouts/slideLayout2.xml"/><Relationship Id="rId4" Type="http://schemas.openxmlformats.org/officeDocument/2006/relationships/hyperlink" Target="https://www.youtube.com/watch?v=kJJ5_s9I9p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1990 Day 2</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Rate UN Structure</a:t>
            </a:r>
            <a:br>
              <a:rPr lang="en-US" dirty="0" smtClean="0"/>
            </a:br>
            <a:r>
              <a:rPr lang="en-US" dirty="0" smtClean="0"/>
              <a:t>Effective, in between effective or not effective</a:t>
            </a:r>
            <a:endParaRPr lang="en-US" dirty="0"/>
          </a:p>
        </p:txBody>
      </p:sp>
    </p:spTree>
    <p:extLst>
      <p:ext uri="{BB962C8B-B14F-4D97-AF65-F5344CB8AC3E}">
        <p14:creationId xmlns:p14="http://schemas.microsoft.com/office/powerpoint/2010/main" val="3269544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was in the 1990 UN Resolutions?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28444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Autofit/>
          </a:bodyPr>
          <a:lstStyle/>
          <a:p>
            <a:r>
              <a:rPr lang="en-US" sz="2800" dirty="0" smtClean="0"/>
              <a:t>UN Resolutions after the Invasion (Aug 2, 1990)</a:t>
            </a:r>
            <a:endParaRPr lang="en-US" sz="2800" dirty="0"/>
          </a:p>
        </p:txBody>
      </p:sp>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312" t="50000" r="53542" b="27083"/>
          <a:stretch/>
        </p:blipFill>
        <p:spPr bwMode="auto">
          <a:xfrm>
            <a:off x="152400" y="762000"/>
            <a:ext cx="4129520"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91" t="32226" r="52656" b="22363"/>
          <a:stretch/>
        </p:blipFill>
        <p:spPr bwMode="auto">
          <a:xfrm>
            <a:off x="4648200" y="1143000"/>
            <a:ext cx="4038600" cy="544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72692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t="35833" r="1619" b="23690"/>
          <a:stretch/>
        </p:blipFill>
        <p:spPr bwMode="auto">
          <a:xfrm>
            <a:off x="-14013" y="304800"/>
            <a:ext cx="9158013"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rot="17973573">
            <a:off x="5926032" y="4819157"/>
            <a:ext cx="20574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9700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dirty="0" smtClean="0"/>
              <a:t>Oslo Accords September 1933</a:t>
            </a:r>
            <a:endParaRPr lang="en-US" dirty="0"/>
          </a:p>
        </p:txBody>
      </p:sp>
      <p:sp>
        <p:nvSpPr>
          <p:cNvPr id="3" name="Content Placeholder 2"/>
          <p:cNvSpPr>
            <a:spLocks noGrp="1"/>
          </p:cNvSpPr>
          <p:nvPr>
            <p:ph idx="1"/>
          </p:nvPr>
        </p:nvSpPr>
        <p:spPr>
          <a:xfrm>
            <a:off x="304800" y="685800"/>
            <a:ext cx="8839200" cy="2286000"/>
          </a:xfrm>
        </p:spPr>
        <p:txBody>
          <a:bodyPr>
            <a:normAutofit lnSpcReduction="10000"/>
          </a:bodyPr>
          <a:lstStyle/>
          <a:p>
            <a:pPr marL="0" indent="0">
              <a:buNone/>
            </a:pPr>
            <a:r>
              <a:rPr lang="en-US" dirty="0" smtClean="0">
                <a:hlinkClick r:id="rId2"/>
              </a:rPr>
              <a:t>https://www.youtube.com/watch?v=Jk7JQxTDhdM</a:t>
            </a:r>
            <a:endParaRPr lang="en-US" dirty="0" smtClean="0"/>
          </a:p>
          <a:p>
            <a:pPr marL="0" indent="0">
              <a:buNone/>
            </a:pPr>
            <a:r>
              <a:rPr lang="en-US" dirty="0" smtClean="0"/>
              <a:t>Documentary Clip</a:t>
            </a:r>
          </a:p>
          <a:p>
            <a:pPr marL="0" indent="0">
              <a:buNone/>
            </a:pPr>
            <a:r>
              <a:rPr lang="en-US" dirty="0" smtClean="0">
                <a:hlinkClick r:id="rId3"/>
              </a:rPr>
              <a:t>https://www.youtube.com/watch?v=93EFpsZs3d4</a:t>
            </a:r>
            <a:endParaRPr lang="en-US" dirty="0" smtClean="0"/>
          </a:p>
          <a:p>
            <a:pPr marL="0" indent="0">
              <a:buNone/>
            </a:pPr>
            <a:r>
              <a:rPr lang="en-US" dirty="0" smtClean="0"/>
              <a:t>Actual Event</a:t>
            </a:r>
            <a:endParaRPr lang="en-US" dirty="0"/>
          </a:p>
        </p:txBody>
      </p:sp>
      <p:pic>
        <p:nvPicPr>
          <p:cNvPr id="8194" name="Picture 2" descr="http://newsimg.bbc.co.uk/media/images/44619000/jpg/_44619116_israel1993_5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2200" y="3810000"/>
            <a:ext cx="4876800" cy="27432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81580" y="4719935"/>
            <a:ext cx="1680620" cy="923330"/>
          </a:xfrm>
          <a:prstGeom prst="rect">
            <a:avLst/>
          </a:prstGeom>
        </p:spPr>
        <p:txBody>
          <a:bodyPr wrap="square">
            <a:spAutoFit/>
          </a:bodyPr>
          <a:lstStyle/>
          <a:p>
            <a:r>
              <a:rPr lang="it-IT" dirty="0"/>
              <a:t>Israeli Prime Minister Yitzhak Rabi</a:t>
            </a:r>
            <a:endParaRPr lang="en-US" dirty="0"/>
          </a:p>
        </p:txBody>
      </p:sp>
      <p:sp>
        <p:nvSpPr>
          <p:cNvPr id="5" name="Rectangle 4"/>
          <p:cNvSpPr/>
          <p:nvPr/>
        </p:nvSpPr>
        <p:spPr>
          <a:xfrm>
            <a:off x="7239000" y="4597455"/>
            <a:ext cx="1905000" cy="1477328"/>
          </a:xfrm>
          <a:prstGeom prst="rect">
            <a:avLst/>
          </a:prstGeom>
        </p:spPr>
        <p:txBody>
          <a:bodyPr wrap="square">
            <a:spAutoFit/>
          </a:bodyPr>
          <a:lstStyle/>
          <a:p>
            <a:r>
              <a:rPr lang="en-US" dirty="0"/>
              <a:t>Palestine Liberation Organization (PLO) Negotiator Mahmoud Abbas </a:t>
            </a:r>
          </a:p>
        </p:txBody>
      </p:sp>
    </p:spTree>
    <p:extLst>
      <p:ext uri="{BB962C8B-B14F-4D97-AF65-F5344CB8AC3E}">
        <p14:creationId xmlns:p14="http://schemas.microsoft.com/office/powerpoint/2010/main" val="1427184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32037"/>
            <a:ext cx="8229600" cy="4525963"/>
          </a:xfrm>
        </p:spPr>
        <p:txBody>
          <a:bodyPr>
            <a:normAutofit fontScale="62500" lnSpcReduction="20000"/>
          </a:bodyPr>
          <a:lstStyle/>
          <a:p>
            <a:pPr marL="0" indent="0">
              <a:buNone/>
            </a:pPr>
            <a:r>
              <a:rPr lang="en-US" b="1" dirty="0" smtClean="0"/>
              <a:t>			RESOLUTION </a:t>
            </a:r>
            <a:r>
              <a:rPr lang="en-US" b="1" dirty="0"/>
              <a:t>1115 (1997)</a:t>
            </a:r>
          </a:p>
          <a:p>
            <a:pPr marL="0" indent="0">
              <a:buNone/>
            </a:pPr>
            <a:endParaRPr lang="en-US" dirty="0" smtClean="0"/>
          </a:p>
          <a:p>
            <a:r>
              <a:rPr lang="en-US" dirty="0" smtClean="0"/>
              <a:t>1</a:t>
            </a:r>
            <a:r>
              <a:rPr lang="en-US" dirty="0"/>
              <a:t>. </a:t>
            </a:r>
            <a:r>
              <a:rPr lang="en-US" u="sng" dirty="0"/>
              <a:t>Condemns</a:t>
            </a:r>
            <a:r>
              <a:rPr lang="en-US" dirty="0"/>
              <a:t> the repeated refusal of the Iraqi authorities to allow access to sites designated by the Special Commission, which constitutes a clear and flagrant violation of the provisions of Security Council resolutions 687 (1991), 707 (1991), 715 (1991) and 1060 (1996); </a:t>
            </a:r>
            <a:br>
              <a:rPr lang="en-US" dirty="0"/>
            </a:br>
            <a:r>
              <a:rPr lang="en-US" dirty="0"/>
              <a:t/>
            </a:r>
            <a:br>
              <a:rPr lang="en-US" dirty="0"/>
            </a:br>
            <a:endParaRPr lang="en-US" dirty="0"/>
          </a:p>
          <a:p>
            <a:r>
              <a:rPr lang="en-US" dirty="0"/>
              <a:t>2. </a:t>
            </a:r>
            <a:r>
              <a:rPr lang="en-US" u="sng" dirty="0"/>
              <a:t>Demands</a:t>
            </a:r>
            <a:r>
              <a:rPr lang="en-US" dirty="0"/>
              <a:t> that Iraq cooperate fully with the Special Commission in accordance with the relevant resolutions; and that the Government of Iraq allow the Special Commission inspection teams immediate, unconditional and unrestricted access to any and all areas, facilities, equipment, records and means of transportation which they wish to inspect in accordance with the mandate of the Special Commission; </a:t>
            </a:r>
          </a:p>
          <a:p>
            <a:pPr marL="0" indent="0">
              <a:buNone/>
            </a:pPr>
            <a:endParaRPr lang="en-US" dirty="0"/>
          </a:p>
        </p:txBody>
      </p:sp>
      <p:pic>
        <p:nvPicPr>
          <p:cNvPr id="12290" name="Picture 2" descr="http://newsimg.bbc.co.uk/media/images/38172000/jpg/_38172297_unscom_nov1998_ap3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1"/>
            <a:ext cx="4038600" cy="2307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31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457200"/>
            <a:ext cx="8610600" cy="5909310"/>
          </a:xfrm>
          <a:prstGeom prst="rect">
            <a:avLst/>
          </a:prstGeom>
          <a:noFill/>
        </p:spPr>
        <p:txBody>
          <a:bodyPr wrap="square" rtlCol="0">
            <a:spAutoFit/>
          </a:bodyPr>
          <a:lstStyle/>
          <a:p>
            <a:r>
              <a:rPr lang="en-US" b="1" dirty="0" smtClean="0"/>
              <a:t>RESOLUTION 1134 (1997)</a:t>
            </a:r>
          </a:p>
          <a:p>
            <a:endParaRPr lang="en-US" dirty="0" smtClean="0"/>
          </a:p>
          <a:p>
            <a:r>
              <a:rPr lang="en-US" dirty="0" smtClean="0"/>
              <a:t>1. </a:t>
            </a:r>
            <a:r>
              <a:rPr lang="en-US" u="sng" dirty="0" smtClean="0"/>
              <a:t>Condemns</a:t>
            </a:r>
            <a:r>
              <a:rPr lang="en-US" dirty="0" smtClean="0"/>
              <a:t> the repeated refusal of the Iraqi authorities, as detailed in the report of the Executive Chairman of the Special Commission, to allow access to sites designated by the Special Commission, and especially Iraqi actions endangering the safety of Special Commission personnel, the removal and destruction of documents of interest to the Special Commission and interference with the freedom of movement of Special Commission personnel; </a:t>
            </a:r>
            <a:br>
              <a:rPr lang="en-US" dirty="0" smtClean="0"/>
            </a:br>
            <a:r>
              <a:rPr lang="en-US" dirty="0" smtClean="0"/>
              <a:t/>
            </a:r>
            <a:br>
              <a:rPr lang="en-US" dirty="0" smtClean="0"/>
            </a:br>
            <a:endParaRPr lang="en-US" dirty="0" smtClean="0"/>
          </a:p>
          <a:p>
            <a:r>
              <a:rPr lang="en-US" dirty="0" smtClean="0"/>
              <a:t>2. </a:t>
            </a:r>
            <a:r>
              <a:rPr lang="en-US" u="sng" dirty="0" smtClean="0"/>
              <a:t>Decides</a:t>
            </a:r>
            <a:r>
              <a:rPr lang="en-US" dirty="0" smtClean="0"/>
              <a:t> that such refusals to cooperate constitute a flagrant violation of Security Council resolutions 687 (1991), 707 (1991), 715 (1991) and 1060 (1996), and </a:t>
            </a:r>
            <a:r>
              <a:rPr lang="en-US" u="sng" dirty="0" smtClean="0"/>
              <a:t>notes</a:t>
            </a:r>
            <a:r>
              <a:rPr lang="en-US" dirty="0" smtClean="0"/>
              <a:t> that the Special Commission in the report of the Executive Chairman was unable to advise that Iraq was in substantial compliance with paragraphs 2 and 3 of resolution 1115 (1997); </a:t>
            </a:r>
            <a:br>
              <a:rPr lang="en-US" dirty="0" smtClean="0"/>
            </a:br>
            <a:r>
              <a:rPr lang="en-US" dirty="0" smtClean="0"/>
              <a:t/>
            </a:r>
            <a:br>
              <a:rPr lang="en-US" dirty="0" smtClean="0"/>
            </a:br>
            <a:endParaRPr lang="en-US" dirty="0" smtClean="0"/>
          </a:p>
          <a:p>
            <a:r>
              <a:rPr lang="en-US" dirty="0" smtClean="0"/>
              <a:t>3. </a:t>
            </a:r>
            <a:r>
              <a:rPr lang="en-US" u="sng" dirty="0" smtClean="0"/>
              <a:t>Demands</a:t>
            </a:r>
            <a:r>
              <a:rPr lang="en-US" dirty="0" smtClean="0"/>
              <a:t> that Iraq cooperate fully with the Special Commission in accordance with the relevant resolutions, which constitute the governing standard of Iraqi compliance;</a:t>
            </a:r>
          </a:p>
          <a:p>
            <a:endParaRPr lang="en-US" dirty="0"/>
          </a:p>
          <a:p>
            <a:r>
              <a:rPr lang="en-US" dirty="0"/>
              <a:t> </a:t>
            </a:r>
          </a:p>
          <a:p>
            <a:endParaRPr lang="en-US" dirty="0"/>
          </a:p>
        </p:txBody>
      </p:sp>
    </p:spTree>
    <p:extLst>
      <p:ext uri="{BB962C8B-B14F-4D97-AF65-F5344CB8AC3E}">
        <p14:creationId xmlns:p14="http://schemas.microsoft.com/office/powerpoint/2010/main" val="4400735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Liberal Arguments Against Iraqi Sanctions</a:t>
            </a:r>
            <a:endParaRPr lang="en-US" dirty="0"/>
          </a:p>
        </p:txBody>
      </p:sp>
      <p:sp>
        <p:nvSpPr>
          <p:cNvPr id="3" name="Content Placeholder 2"/>
          <p:cNvSpPr>
            <a:spLocks noGrp="1"/>
          </p:cNvSpPr>
          <p:nvPr>
            <p:ph idx="1"/>
          </p:nvPr>
        </p:nvSpPr>
        <p:spPr>
          <a:xfrm>
            <a:off x="228600" y="1600200"/>
            <a:ext cx="8686800" cy="4525963"/>
          </a:xfrm>
        </p:spPr>
        <p:txBody>
          <a:bodyPr/>
          <a:lstStyle/>
          <a:p>
            <a:pPr marL="0" indent="0">
              <a:buNone/>
            </a:pPr>
            <a:r>
              <a:rPr lang="en-US" dirty="0" smtClean="0">
                <a:hlinkClick r:id="rId2"/>
              </a:rPr>
              <a:t>https://www.youtube.com/watch?v=2irN1G5HiRo</a:t>
            </a:r>
            <a:endParaRPr lang="en-US" dirty="0"/>
          </a:p>
        </p:txBody>
      </p:sp>
      <p:pic>
        <p:nvPicPr>
          <p:cNvPr id="13314" name="Picture 2" descr="http://upload.wikimedia.org/wikipedia/commons/4/44/RIAN_archive_828797_Mikhail_Gorbachev_addressing_UN_General_Assembly_sessi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4063" y="4062412"/>
            <a:ext cx="4118966" cy="279558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crrc.dodlive.mil/files/2013/02/Sadam_Brief.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026353"/>
            <a:ext cx="2809875" cy="28098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a:xfrm>
            <a:off x="3810000" y="2362200"/>
            <a:ext cx="3810000" cy="1371600"/>
          </a:xfrm>
          <a:prstGeom prst="wedgeRectCallout">
            <a:avLst>
              <a:gd name="adj1" fmla="val 62215"/>
              <a:gd name="adj2" fmla="val 14080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Saddam must allow us to inspect!</a:t>
            </a:r>
            <a:endParaRPr lang="en-US" dirty="0">
              <a:solidFill>
                <a:schemeClr val="tx1"/>
              </a:solidFill>
            </a:endParaRPr>
          </a:p>
        </p:txBody>
      </p:sp>
      <p:sp>
        <p:nvSpPr>
          <p:cNvPr id="5" name="Rectangular Callout 4"/>
          <p:cNvSpPr/>
          <p:nvPr/>
        </p:nvSpPr>
        <p:spPr>
          <a:xfrm>
            <a:off x="1981200" y="2362200"/>
            <a:ext cx="1566863" cy="1371600"/>
          </a:xfrm>
          <a:prstGeom prst="wedgeRectCallout">
            <a:avLst>
              <a:gd name="adj1" fmla="val -50476"/>
              <a:gd name="adj2" fmla="val 1683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a:t>
            </a:r>
            <a:endParaRPr lang="en-US" dirty="0"/>
          </a:p>
        </p:txBody>
      </p:sp>
      <p:sp>
        <p:nvSpPr>
          <p:cNvPr id="6" name="Rounded Rectangular Callout 5"/>
          <p:cNvSpPr/>
          <p:nvPr/>
        </p:nvSpPr>
        <p:spPr>
          <a:xfrm>
            <a:off x="3276600" y="4267200"/>
            <a:ext cx="1447800" cy="1447800"/>
          </a:xfrm>
          <a:prstGeom prst="wedgeRoundRectCallout">
            <a:avLst>
              <a:gd name="adj1" fmla="val 127538"/>
              <a:gd name="adj2" fmla="val 68515"/>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Sanction Iraq then. </a:t>
            </a:r>
            <a:endParaRPr lang="en-US" dirty="0"/>
          </a:p>
        </p:txBody>
      </p:sp>
    </p:spTree>
    <p:extLst>
      <p:ext uri="{BB962C8B-B14F-4D97-AF65-F5344CB8AC3E}">
        <p14:creationId xmlns:p14="http://schemas.microsoft.com/office/powerpoint/2010/main" val="4123559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December 16, 1998</a:t>
            </a:r>
            <a:br>
              <a:rPr lang="en-US" dirty="0" smtClean="0"/>
            </a:br>
            <a:r>
              <a:rPr lang="en-US" dirty="0" smtClean="0">
                <a:hlinkClick r:id="rId2"/>
              </a:rPr>
              <a:t>https://www.youtube.com/watch?v=xjDtwcgbnUo</a:t>
            </a:r>
            <a:endParaRPr lang="en-US" dirty="0"/>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49" t="11718" r="46876" b="51562"/>
          <a:stretch/>
        </p:blipFill>
        <p:spPr bwMode="auto">
          <a:xfrm>
            <a:off x="1371600" y="1981200"/>
            <a:ext cx="6019800"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04800" y="5715000"/>
            <a:ext cx="8839200" cy="923330"/>
          </a:xfrm>
          <a:prstGeom prst="rect">
            <a:avLst/>
          </a:prstGeom>
          <a:noFill/>
        </p:spPr>
        <p:txBody>
          <a:bodyPr wrap="square" rtlCol="0">
            <a:spAutoFit/>
          </a:bodyPr>
          <a:lstStyle/>
          <a:p>
            <a:r>
              <a:rPr lang="en-US" dirty="0" smtClean="0">
                <a:hlinkClick r:id="rId4"/>
              </a:rPr>
              <a:t>https://www.youtube.com/watch?v=kJJ5_s9I9pE</a:t>
            </a:r>
            <a:endParaRPr lang="en-US" dirty="0" smtClean="0"/>
          </a:p>
          <a:p>
            <a:endParaRPr lang="en-US" dirty="0"/>
          </a:p>
          <a:p>
            <a:r>
              <a:rPr lang="en-US" smtClean="0"/>
              <a:t>Interview in 2012</a:t>
            </a:r>
            <a:endParaRPr lang="en-US"/>
          </a:p>
        </p:txBody>
      </p:sp>
    </p:spTree>
    <p:extLst>
      <p:ext uri="{BB962C8B-B14F-4D97-AF65-F5344CB8AC3E}">
        <p14:creationId xmlns:p14="http://schemas.microsoft.com/office/powerpoint/2010/main" val="3918127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369332"/>
          </a:xfrm>
          <a:prstGeom prst="rect">
            <a:avLst/>
          </a:prstGeom>
          <a:noFill/>
        </p:spPr>
        <p:txBody>
          <a:bodyPr wrap="square" rtlCol="0">
            <a:spAutoFit/>
          </a:bodyPr>
          <a:lstStyle/>
          <a:p>
            <a:r>
              <a:rPr lang="en-US" dirty="0" smtClean="0"/>
              <a:t>Claim						Perceived Evidence</a:t>
            </a:r>
            <a:endParaRPr lang="en-US" dirty="0"/>
          </a:p>
        </p:txBody>
      </p:sp>
      <p:sp>
        <p:nvSpPr>
          <p:cNvPr id="5" name="Rectangle 4"/>
          <p:cNvSpPr/>
          <p:nvPr/>
        </p:nvSpPr>
        <p:spPr>
          <a:xfrm>
            <a:off x="0" y="381000"/>
            <a:ext cx="4572000" cy="923330"/>
          </a:xfrm>
          <a:prstGeom prst="rect">
            <a:avLst/>
          </a:prstGeom>
        </p:spPr>
        <p:txBody>
          <a:bodyPr>
            <a:spAutoFit/>
          </a:bodyPr>
          <a:lstStyle/>
          <a:p>
            <a:r>
              <a:rPr lang="en-US" dirty="0" smtClean="0"/>
              <a:t>First, </a:t>
            </a:r>
            <a:r>
              <a:rPr lang="en-US" b="1" dirty="0" smtClean="0"/>
              <a:t>for over seven years the United States has been occupying the lands of Islam</a:t>
            </a:r>
            <a:r>
              <a:rPr lang="en-US" dirty="0" smtClean="0"/>
              <a:t> in the holiest of places</a:t>
            </a:r>
            <a:endParaRPr lang="en-US" dirty="0"/>
          </a:p>
        </p:txBody>
      </p:sp>
      <p:sp>
        <p:nvSpPr>
          <p:cNvPr id="6" name="Rectangle 5"/>
          <p:cNvSpPr/>
          <p:nvPr/>
        </p:nvSpPr>
        <p:spPr>
          <a:xfrm>
            <a:off x="0" y="1447800"/>
            <a:ext cx="4572000" cy="1477328"/>
          </a:xfrm>
          <a:prstGeom prst="rect">
            <a:avLst/>
          </a:prstGeom>
        </p:spPr>
        <p:txBody>
          <a:bodyPr>
            <a:spAutoFit/>
          </a:bodyPr>
          <a:lstStyle/>
          <a:p>
            <a:r>
              <a:rPr lang="en-US" dirty="0" smtClean="0"/>
              <a:t>Plundering its riches, dictating to its rulers, humiliating its people</a:t>
            </a:r>
            <a:r>
              <a:rPr lang="en-US" b="1" dirty="0" smtClean="0"/>
              <a:t>, terrorizing its neighbors</a:t>
            </a:r>
            <a:r>
              <a:rPr lang="en-US" dirty="0" smtClean="0"/>
              <a:t>, and turning its bases in the Peninsula into a spearhead through which to fight the neighboring Muslim peoples.</a:t>
            </a:r>
            <a:endParaRPr lang="en-US" dirty="0"/>
          </a:p>
        </p:txBody>
      </p:sp>
      <p:sp>
        <p:nvSpPr>
          <p:cNvPr id="7" name="Rectangle 6"/>
          <p:cNvSpPr/>
          <p:nvPr/>
        </p:nvSpPr>
        <p:spPr>
          <a:xfrm>
            <a:off x="0" y="3048000"/>
            <a:ext cx="4572000" cy="646331"/>
          </a:xfrm>
          <a:prstGeom prst="rect">
            <a:avLst/>
          </a:prstGeom>
        </p:spPr>
        <p:txBody>
          <a:bodyPr>
            <a:spAutoFit/>
          </a:bodyPr>
          <a:lstStyle/>
          <a:p>
            <a:r>
              <a:rPr lang="en-US" dirty="0" smtClean="0"/>
              <a:t>The best proof of this is the </a:t>
            </a:r>
            <a:r>
              <a:rPr lang="en-US" b="1" dirty="0" smtClean="0"/>
              <a:t>Americans' continuing aggression against the Iraqi people</a:t>
            </a:r>
            <a:r>
              <a:rPr lang="en-US" dirty="0" smtClean="0"/>
              <a:t> </a:t>
            </a:r>
            <a:endParaRPr lang="en-US" dirty="0"/>
          </a:p>
        </p:txBody>
      </p:sp>
      <p:sp>
        <p:nvSpPr>
          <p:cNvPr id="8" name="Rectangle 7"/>
          <p:cNvSpPr/>
          <p:nvPr/>
        </p:nvSpPr>
        <p:spPr>
          <a:xfrm>
            <a:off x="0" y="4038600"/>
            <a:ext cx="4572000" cy="1200329"/>
          </a:xfrm>
          <a:prstGeom prst="rect">
            <a:avLst/>
          </a:prstGeom>
        </p:spPr>
        <p:txBody>
          <a:bodyPr>
            <a:spAutoFit/>
          </a:bodyPr>
          <a:lstStyle/>
          <a:p>
            <a:r>
              <a:rPr lang="en-US" dirty="0" smtClean="0"/>
              <a:t>Second, despite the great devastation inflicted on the Iraqi people by the </a:t>
            </a:r>
            <a:r>
              <a:rPr lang="en-US" b="1" dirty="0" smtClean="0"/>
              <a:t>crusader-Zionist alliance</a:t>
            </a:r>
            <a:r>
              <a:rPr lang="en-US" dirty="0" smtClean="0"/>
              <a:t>, and despite the huge number of those killed, which has exceeded 1 million</a:t>
            </a:r>
            <a:endParaRPr lang="en-US" dirty="0"/>
          </a:p>
        </p:txBody>
      </p:sp>
      <p:sp>
        <p:nvSpPr>
          <p:cNvPr id="11" name="TextBox 10"/>
          <p:cNvSpPr txBox="1"/>
          <p:nvPr/>
        </p:nvSpPr>
        <p:spPr>
          <a:xfrm>
            <a:off x="0" y="5657671"/>
            <a:ext cx="3886200" cy="1200329"/>
          </a:xfrm>
          <a:prstGeom prst="rect">
            <a:avLst/>
          </a:prstGeom>
          <a:noFill/>
        </p:spPr>
        <p:txBody>
          <a:bodyPr wrap="square" rtlCol="0">
            <a:spAutoFit/>
          </a:bodyPr>
          <a:lstStyle/>
          <a:p>
            <a:r>
              <a:rPr lang="en-US" dirty="0" smtClean="0"/>
              <a:t>The aim is also to serve the Jews' petty state and divert attention from its occupation of Jerusalem and murder of Muslims there.</a:t>
            </a:r>
            <a:endParaRPr lang="en-US" dirty="0"/>
          </a:p>
        </p:txBody>
      </p:sp>
      <p:sp>
        <p:nvSpPr>
          <p:cNvPr id="12" name="TextBox 11"/>
          <p:cNvSpPr txBox="1"/>
          <p:nvPr/>
        </p:nvSpPr>
        <p:spPr>
          <a:xfrm>
            <a:off x="5334000" y="2590800"/>
            <a:ext cx="2743200" cy="2031325"/>
          </a:xfrm>
          <a:prstGeom prst="rect">
            <a:avLst/>
          </a:prstGeom>
          <a:noFill/>
        </p:spPr>
        <p:txBody>
          <a:bodyPr wrap="square" rtlCol="0">
            <a:spAutoFit/>
          </a:bodyPr>
          <a:lstStyle/>
          <a:p>
            <a:r>
              <a:rPr lang="en-US" dirty="0" smtClean="0"/>
              <a:t>Persian Gulf War</a:t>
            </a:r>
          </a:p>
          <a:p>
            <a:endParaRPr lang="en-US" dirty="0" smtClean="0"/>
          </a:p>
          <a:p>
            <a:endParaRPr lang="en-US" dirty="0" smtClean="0"/>
          </a:p>
          <a:p>
            <a:r>
              <a:rPr lang="en-US" dirty="0" smtClean="0"/>
              <a:t>Oslo Accords</a:t>
            </a:r>
          </a:p>
          <a:p>
            <a:endParaRPr lang="en-US" dirty="0" smtClean="0"/>
          </a:p>
          <a:p>
            <a:endParaRPr lang="en-US" dirty="0" smtClean="0"/>
          </a:p>
          <a:p>
            <a:r>
              <a:rPr lang="en-US" dirty="0" smtClean="0"/>
              <a:t>Sanctions</a:t>
            </a:r>
            <a:endParaRPr lang="en-US" dirty="0"/>
          </a:p>
        </p:txBody>
      </p:sp>
      <p:sp>
        <p:nvSpPr>
          <p:cNvPr id="13" name="TextBox 12"/>
          <p:cNvSpPr txBox="1"/>
          <p:nvPr/>
        </p:nvSpPr>
        <p:spPr>
          <a:xfrm>
            <a:off x="4038600" y="6257836"/>
            <a:ext cx="5105400" cy="600164"/>
          </a:xfrm>
          <a:prstGeom prst="rect">
            <a:avLst/>
          </a:prstGeom>
          <a:noFill/>
        </p:spPr>
        <p:txBody>
          <a:bodyPr wrap="square" rtlCol="0">
            <a:spAutoFit/>
          </a:bodyPr>
          <a:lstStyle/>
          <a:p>
            <a:r>
              <a:rPr lang="en-US" sz="1100" dirty="0" smtClean="0"/>
              <a:t>Disclaimer: This does not suggest an agreement or endorsement of Bin Laden’s </a:t>
            </a:r>
            <a:r>
              <a:rPr lang="en-US" sz="1100" dirty="0" err="1" smtClean="0"/>
              <a:t>Fatwah</a:t>
            </a:r>
            <a:r>
              <a:rPr lang="en-US" sz="1100" dirty="0" smtClean="0"/>
              <a:t>. Rather this should be viewed as an attempt to understand possible driving force behind Bin </a:t>
            </a:r>
            <a:r>
              <a:rPr lang="en-US" sz="1100" dirty="0" err="1" smtClean="0"/>
              <a:t>Ladens’s</a:t>
            </a:r>
            <a:r>
              <a:rPr lang="en-US" sz="1100" dirty="0" smtClean="0"/>
              <a:t> </a:t>
            </a:r>
            <a:r>
              <a:rPr lang="en-US" sz="1100" dirty="0" err="1" smtClean="0"/>
              <a:t>Fatwah</a:t>
            </a:r>
            <a:r>
              <a:rPr lang="en-US" sz="1100" dirty="0" smtClean="0"/>
              <a:t>.</a:t>
            </a:r>
            <a:endParaRPr lang="en-US" sz="1100" dirty="0"/>
          </a:p>
        </p:txBody>
      </p:sp>
      <p:sp>
        <p:nvSpPr>
          <p:cNvPr id="14" name="Down Arrow 13"/>
          <p:cNvSpPr/>
          <p:nvPr/>
        </p:nvSpPr>
        <p:spPr>
          <a:xfrm>
            <a:off x="6324600" y="457200"/>
            <a:ext cx="533400" cy="1905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62667" t="16889" r="11000" b="47555"/>
          <a:stretch>
            <a:fillRect/>
          </a:stretch>
        </p:blipFill>
        <p:spPr bwMode="auto">
          <a:xfrm>
            <a:off x="0" y="1143000"/>
            <a:ext cx="3048000" cy="2314937"/>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l="10000" t="16889" r="37333" b="47555"/>
          <a:stretch>
            <a:fillRect/>
          </a:stretch>
        </p:blipFill>
        <p:spPr bwMode="auto">
          <a:xfrm>
            <a:off x="1524000" y="4543063"/>
            <a:ext cx="6096000" cy="2314937"/>
          </a:xfrm>
          <a:prstGeom prst="rect">
            <a:avLst/>
          </a:prstGeom>
          <a:noFill/>
          <a:ln w="9525">
            <a:noFill/>
            <a:miter lim="800000"/>
            <a:headEnd/>
            <a:tailEnd/>
          </a:ln>
        </p:spPr>
      </p:pic>
      <p:sp>
        <p:nvSpPr>
          <p:cNvPr id="8" name="TextBox 7"/>
          <p:cNvSpPr txBox="1"/>
          <p:nvPr/>
        </p:nvSpPr>
        <p:spPr>
          <a:xfrm>
            <a:off x="3124200" y="152400"/>
            <a:ext cx="5638800" cy="3139321"/>
          </a:xfrm>
          <a:prstGeom prst="rect">
            <a:avLst/>
          </a:prstGeom>
          <a:noFill/>
        </p:spPr>
        <p:txBody>
          <a:bodyPr wrap="square" rtlCol="0">
            <a:spAutoFit/>
          </a:bodyPr>
          <a:lstStyle/>
          <a:p>
            <a:r>
              <a:rPr lang="en-US" dirty="0" smtClean="0"/>
              <a:t>Directions:  </a:t>
            </a:r>
            <a:r>
              <a:rPr lang="en-US" dirty="0" smtClean="0">
                <a:solidFill>
                  <a:srgbClr val="FF0000"/>
                </a:solidFill>
              </a:rPr>
              <a:t>Working in Pairs</a:t>
            </a:r>
            <a:endParaRPr lang="en-US" dirty="0" smtClean="0">
              <a:solidFill>
                <a:srgbClr val="FF0000"/>
              </a:solidFill>
            </a:endParaRPr>
          </a:p>
          <a:p>
            <a:endParaRPr lang="en-US" dirty="0"/>
          </a:p>
          <a:p>
            <a:pPr marL="342900" indent="-342900">
              <a:buAutoNum type="arabicPeriod"/>
            </a:pPr>
            <a:r>
              <a:rPr lang="en-US" dirty="0" smtClean="0"/>
              <a:t>Use the sheet to the left to develop proposals to the three situations presented in class.</a:t>
            </a:r>
          </a:p>
          <a:p>
            <a:pPr marL="342900" indent="-342900">
              <a:buAutoNum type="arabicPeriod"/>
            </a:pPr>
            <a:endParaRPr lang="en-US" dirty="0"/>
          </a:p>
          <a:p>
            <a:pPr marL="342900" indent="-342900">
              <a:buAutoNum type="arabicPeriod"/>
            </a:pPr>
            <a:r>
              <a:rPr lang="en-US" dirty="0" smtClean="0"/>
              <a:t>At the end of class you will compare your proposal to the actual resolutions to the situations presented in class. </a:t>
            </a:r>
          </a:p>
          <a:p>
            <a:endParaRPr lang="en-US" dirty="0"/>
          </a:p>
          <a:p>
            <a:endParaRPr lang="en-US" dirty="0" smtClean="0"/>
          </a:p>
          <a:p>
            <a:endParaRPr lang="en-US" dirty="0"/>
          </a:p>
        </p:txBody>
      </p:sp>
      <p:cxnSp>
        <p:nvCxnSpPr>
          <p:cNvPr id="10" name="Straight Arrow Connector 9"/>
          <p:cNvCxnSpPr/>
          <p:nvPr/>
        </p:nvCxnSpPr>
        <p:spPr>
          <a:xfrm flipH="1">
            <a:off x="2362200" y="1219200"/>
            <a:ext cx="2362200" cy="1066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6" idx="0"/>
          </p:cNvCxnSpPr>
          <p:nvPr/>
        </p:nvCxnSpPr>
        <p:spPr>
          <a:xfrm flipH="1">
            <a:off x="4572000" y="2209800"/>
            <a:ext cx="2590800" cy="23332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Closure: Refer Back to Bin Laden’s 1998 </a:t>
            </a:r>
            <a:r>
              <a:rPr lang="en-US" dirty="0" err="1" smtClean="0"/>
              <a:t>Fatwah</a:t>
            </a:r>
            <a:endParaRPr lang="en-US" dirty="0"/>
          </a:p>
        </p:txBody>
      </p:sp>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r>
              <a:rPr lang="en-US" dirty="0" smtClean="0"/>
              <a:t>Which points did Bin Laden include in his declaration of war on the West?</a:t>
            </a:r>
            <a:endParaRPr lang="en-US" dirty="0"/>
          </a:p>
        </p:txBody>
      </p:sp>
    </p:spTree>
    <p:extLst>
      <p:ext uri="{BB962C8B-B14F-4D97-AF65-F5344CB8AC3E}">
        <p14:creationId xmlns:p14="http://schemas.microsoft.com/office/powerpoint/2010/main" val="2201102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r>
              <a:rPr lang="en-US" dirty="0" smtClean="0"/>
              <a:t>3 Key 1990 Issues Closure</a:t>
            </a:r>
            <a:endParaRPr lang="en-US" dirty="0"/>
          </a:p>
        </p:txBody>
      </p:sp>
      <p:sp>
        <p:nvSpPr>
          <p:cNvPr id="4" name="Rectangle 3"/>
          <p:cNvSpPr/>
          <p:nvPr/>
        </p:nvSpPr>
        <p:spPr>
          <a:xfrm>
            <a:off x="667657" y="2819400"/>
            <a:ext cx="2057400" cy="403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Invasion of Kuwait</a:t>
            </a:r>
            <a:endParaRPr lang="en-US" dirty="0"/>
          </a:p>
        </p:txBody>
      </p:sp>
      <p:sp>
        <p:nvSpPr>
          <p:cNvPr id="5" name="Rectangle 4"/>
          <p:cNvSpPr/>
          <p:nvPr/>
        </p:nvSpPr>
        <p:spPr>
          <a:xfrm>
            <a:off x="3810000" y="2819400"/>
            <a:ext cx="2057400" cy="40386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Israel and Palestine</a:t>
            </a:r>
            <a:endParaRPr lang="en-US" dirty="0">
              <a:solidFill>
                <a:schemeClr val="tx1"/>
              </a:solidFill>
            </a:endParaRPr>
          </a:p>
        </p:txBody>
      </p:sp>
      <p:sp>
        <p:nvSpPr>
          <p:cNvPr id="6" name="Rectangle 5"/>
          <p:cNvSpPr/>
          <p:nvPr/>
        </p:nvSpPr>
        <p:spPr>
          <a:xfrm>
            <a:off x="6767286" y="2819400"/>
            <a:ext cx="2057400" cy="403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post Desert Storm</a:t>
            </a:r>
            <a:endParaRPr lang="en-US" dirty="0"/>
          </a:p>
        </p:txBody>
      </p:sp>
      <p:pic>
        <p:nvPicPr>
          <p:cNvPr id="4098" name="Picture 2" descr="http://news.bbcimg.co.uk/media/images/49360000/jpg/_49360846_iraqoilreserv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918" y="1066800"/>
            <a:ext cx="2895600" cy="16287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upload.wikimedia.org/wikipedia/commons/f/f2/Bill_Clinton,_Yitzhak_Rabin,_Yasser_Arafat_at_the_White_House_1993-09-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738188"/>
            <a:ext cx="2867025" cy="195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411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UN Structure</a:t>
            </a:r>
            <a:endParaRPr lang="en-US" dirty="0"/>
          </a:p>
        </p:txBody>
      </p:sp>
      <p:pic>
        <p:nvPicPr>
          <p:cNvPr id="1026" name="Picture 2" descr="https://upload.wikimedia.org/wikipedia/commons/thumb/8/89/UN_Institutions.svg/1132px-UN_Institutions.svg.png"/>
          <p:cNvPicPr>
            <a:picLocks noChangeAspect="1" noChangeArrowheads="1"/>
          </p:cNvPicPr>
          <p:nvPr/>
        </p:nvPicPr>
        <p:blipFill rotWithShape="1">
          <a:blip r:embed="rId2">
            <a:extLst>
              <a:ext uri="{28A0092B-C50C-407E-A947-70E740481C1C}">
                <a14:useLocalDpi xmlns:a14="http://schemas.microsoft.com/office/drawing/2010/main" val="0"/>
              </a:ext>
            </a:extLst>
          </a:blip>
          <a:srcRect l="4211"/>
          <a:stretch/>
        </p:blipFill>
        <p:spPr bwMode="auto">
          <a:xfrm>
            <a:off x="1981200" y="1143000"/>
            <a:ext cx="5401433" cy="4000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268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2590800" y="1143000"/>
            <a:ext cx="35433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Security Council 5 Students Veto Power and permanent Membership</a:t>
            </a:r>
          </a:p>
          <a:p>
            <a:pPr algn="ctr"/>
            <a:r>
              <a:rPr lang="en-US" dirty="0" smtClean="0"/>
              <a:t>3 Temporary</a:t>
            </a:r>
            <a:endParaRPr lang="en-US" dirty="0"/>
          </a:p>
        </p:txBody>
      </p:sp>
      <p:sp>
        <p:nvSpPr>
          <p:cNvPr id="6" name="TextBox 5"/>
          <p:cNvSpPr txBox="1"/>
          <p:nvPr/>
        </p:nvSpPr>
        <p:spPr>
          <a:xfrm>
            <a:off x="533400" y="457200"/>
            <a:ext cx="8077200" cy="369332"/>
          </a:xfrm>
          <a:prstGeom prst="rect">
            <a:avLst/>
          </a:prstGeom>
          <a:noFill/>
        </p:spPr>
        <p:txBody>
          <a:bodyPr wrap="square" rtlCol="0">
            <a:spAutoFit/>
          </a:bodyPr>
          <a:lstStyle/>
          <a:p>
            <a:r>
              <a:rPr lang="en-US" dirty="0" smtClean="0"/>
              <a:t>Our UN</a:t>
            </a:r>
            <a:endParaRPr lang="en-US" dirty="0"/>
          </a:p>
        </p:txBody>
      </p:sp>
      <p:sp>
        <p:nvSpPr>
          <p:cNvPr id="7" name="Oval 6"/>
          <p:cNvSpPr/>
          <p:nvPr/>
        </p:nvSpPr>
        <p:spPr>
          <a:xfrm>
            <a:off x="762000" y="3276600"/>
            <a:ext cx="5715000" cy="22860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General Assembly</a:t>
            </a:r>
          </a:p>
          <a:p>
            <a:pPr algn="ctr"/>
            <a:r>
              <a:rPr lang="en-US" dirty="0" smtClean="0"/>
              <a:t>All students can recommend </a:t>
            </a:r>
          </a:p>
          <a:p>
            <a:pPr algn="ctr"/>
            <a:endParaRPr lang="en-US" dirty="0"/>
          </a:p>
        </p:txBody>
      </p:sp>
      <p:sp>
        <p:nvSpPr>
          <p:cNvPr id="8" name="Oval 7"/>
          <p:cNvSpPr/>
          <p:nvPr/>
        </p:nvSpPr>
        <p:spPr>
          <a:xfrm>
            <a:off x="304800" y="1866900"/>
            <a:ext cx="10668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Secretary General</a:t>
            </a:r>
          </a:p>
          <a:p>
            <a:pPr algn="ctr"/>
            <a:r>
              <a:rPr lang="en-US" sz="1100" dirty="0" smtClean="0"/>
              <a:t>1 Student</a:t>
            </a:r>
            <a:endParaRPr lang="en-US" sz="1100" dirty="0"/>
          </a:p>
        </p:txBody>
      </p:sp>
    </p:spTree>
    <p:extLst>
      <p:ext uri="{BB962C8B-B14F-4D97-AF65-F5344CB8AC3E}">
        <p14:creationId xmlns:p14="http://schemas.microsoft.com/office/powerpoint/2010/main" val="3930358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Key </a:t>
            </a:r>
            <a:r>
              <a:rPr lang="en-US" dirty="0"/>
              <a:t>Issue 1: How should the UN respond to the Iraqi invasion of Kuwait? Create one policy, act or strategy. </a:t>
            </a:r>
          </a:p>
        </p:txBody>
      </p:sp>
      <p:sp>
        <p:nvSpPr>
          <p:cNvPr id="2" name="TextBox 1"/>
          <p:cNvSpPr txBox="1"/>
          <p:nvPr/>
        </p:nvSpPr>
        <p:spPr>
          <a:xfrm>
            <a:off x="914400" y="3429000"/>
            <a:ext cx="7543800" cy="3139321"/>
          </a:xfrm>
          <a:prstGeom prst="rect">
            <a:avLst/>
          </a:prstGeom>
          <a:noFill/>
        </p:spPr>
        <p:txBody>
          <a:bodyPr wrap="square" rtlCol="0">
            <a:spAutoFit/>
          </a:bodyPr>
          <a:lstStyle/>
          <a:p>
            <a:r>
              <a:rPr lang="en-US" dirty="0" smtClean="0"/>
              <a:t>US</a:t>
            </a:r>
          </a:p>
          <a:p>
            <a:r>
              <a:rPr lang="en-US" dirty="0" smtClean="0"/>
              <a:t>Russia</a:t>
            </a:r>
          </a:p>
          <a:p>
            <a:r>
              <a:rPr lang="en-US" dirty="0" smtClean="0"/>
              <a:t>China</a:t>
            </a:r>
          </a:p>
          <a:p>
            <a:r>
              <a:rPr lang="en-US" dirty="0" smtClean="0"/>
              <a:t>Britain</a:t>
            </a:r>
          </a:p>
          <a:p>
            <a:r>
              <a:rPr lang="en-US" dirty="0" smtClean="0"/>
              <a:t>France</a:t>
            </a:r>
          </a:p>
          <a:p>
            <a:endParaRPr lang="en-US" dirty="0"/>
          </a:p>
          <a:p>
            <a:r>
              <a:rPr lang="en-US" dirty="0" smtClean="0"/>
              <a:t>Rotating Members</a:t>
            </a:r>
          </a:p>
          <a:p>
            <a:r>
              <a:rPr lang="en-US" dirty="0" smtClean="0"/>
              <a:t>1</a:t>
            </a:r>
          </a:p>
          <a:p>
            <a:r>
              <a:rPr lang="en-US" dirty="0" smtClean="0"/>
              <a:t>2</a:t>
            </a:r>
          </a:p>
          <a:p>
            <a:r>
              <a:rPr lang="en-US" dirty="0"/>
              <a:t>3</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a:t>Key Issue 2: How should the UN and or the UN </a:t>
            </a:r>
            <a:r>
              <a:rPr lang="en-US" dirty="0" smtClean="0"/>
              <a:t>address </a:t>
            </a:r>
            <a:r>
              <a:rPr lang="en-US" dirty="0"/>
              <a:t>the Israeli Palestinian </a:t>
            </a:r>
            <a:r>
              <a:rPr lang="en-US" dirty="0" smtClean="0"/>
              <a:t>Issue? </a:t>
            </a:r>
            <a:r>
              <a:rPr lang="en-US" dirty="0"/>
              <a:t>Create one </a:t>
            </a:r>
            <a:r>
              <a:rPr lang="en-US" dirty="0" smtClean="0"/>
              <a:t>policy</a:t>
            </a:r>
            <a:r>
              <a:rPr lang="en-US" dirty="0"/>
              <a:t>, act or strategy.</a:t>
            </a:r>
          </a:p>
        </p:txBody>
      </p:sp>
      <p:sp>
        <p:nvSpPr>
          <p:cNvPr id="4" name="TextBox 3"/>
          <p:cNvSpPr txBox="1"/>
          <p:nvPr/>
        </p:nvSpPr>
        <p:spPr>
          <a:xfrm>
            <a:off x="914400" y="3429000"/>
            <a:ext cx="7543800" cy="3139321"/>
          </a:xfrm>
          <a:prstGeom prst="rect">
            <a:avLst/>
          </a:prstGeom>
          <a:noFill/>
        </p:spPr>
        <p:txBody>
          <a:bodyPr wrap="square" rtlCol="0">
            <a:spAutoFit/>
          </a:bodyPr>
          <a:lstStyle/>
          <a:p>
            <a:r>
              <a:rPr lang="en-US" dirty="0" smtClean="0"/>
              <a:t>US</a:t>
            </a:r>
          </a:p>
          <a:p>
            <a:r>
              <a:rPr lang="en-US" dirty="0" smtClean="0"/>
              <a:t>Russia</a:t>
            </a:r>
          </a:p>
          <a:p>
            <a:r>
              <a:rPr lang="en-US" dirty="0" smtClean="0"/>
              <a:t>China</a:t>
            </a:r>
          </a:p>
          <a:p>
            <a:r>
              <a:rPr lang="en-US" dirty="0" smtClean="0"/>
              <a:t>Britain</a:t>
            </a:r>
          </a:p>
          <a:p>
            <a:r>
              <a:rPr lang="en-US" dirty="0" smtClean="0"/>
              <a:t>France</a:t>
            </a:r>
          </a:p>
          <a:p>
            <a:endParaRPr lang="en-US" dirty="0"/>
          </a:p>
          <a:p>
            <a:r>
              <a:rPr lang="en-US" dirty="0" smtClean="0"/>
              <a:t>Rotating Members</a:t>
            </a:r>
          </a:p>
          <a:p>
            <a:r>
              <a:rPr lang="en-US" dirty="0" smtClean="0"/>
              <a:t>1</a:t>
            </a:r>
          </a:p>
          <a:p>
            <a:r>
              <a:rPr lang="en-US" dirty="0" smtClean="0"/>
              <a:t>2</a:t>
            </a:r>
          </a:p>
          <a:p>
            <a:r>
              <a:rPr lang="en-US" dirty="0"/>
              <a:t>3</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should Iraq be treated after Desert Storm?</a:t>
            </a:r>
            <a:endParaRPr lang="en-US" dirty="0"/>
          </a:p>
        </p:txBody>
      </p:sp>
      <p:sp>
        <p:nvSpPr>
          <p:cNvPr id="3" name="TextBox 2"/>
          <p:cNvSpPr txBox="1"/>
          <p:nvPr/>
        </p:nvSpPr>
        <p:spPr>
          <a:xfrm>
            <a:off x="914400" y="3429000"/>
            <a:ext cx="7543800" cy="3139321"/>
          </a:xfrm>
          <a:prstGeom prst="rect">
            <a:avLst/>
          </a:prstGeom>
          <a:noFill/>
        </p:spPr>
        <p:txBody>
          <a:bodyPr wrap="square" rtlCol="0">
            <a:spAutoFit/>
          </a:bodyPr>
          <a:lstStyle/>
          <a:p>
            <a:r>
              <a:rPr lang="en-US" dirty="0" smtClean="0"/>
              <a:t>US</a:t>
            </a:r>
          </a:p>
          <a:p>
            <a:r>
              <a:rPr lang="en-US" dirty="0" smtClean="0"/>
              <a:t>Russia</a:t>
            </a:r>
          </a:p>
          <a:p>
            <a:r>
              <a:rPr lang="en-US" dirty="0" smtClean="0"/>
              <a:t>China</a:t>
            </a:r>
          </a:p>
          <a:p>
            <a:r>
              <a:rPr lang="en-US" dirty="0" smtClean="0"/>
              <a:t>Britain</a:t>
            </a:r>
          </a:p>
          <a:p>
            <a:r>
              <a:rPr lang="en-US" dirty="0" smtClean="0"/>
              <a:t>France</a:t>
            </a:r>
          </a:p>
          <a:p>
            <a:endParaRPr lang="en-US" dirty="0"/>
          </a:p>
          <a:p>
            <a:r>
              <a:rPr lang="en-US" dirty="0" smtClean="0"/>
              <a:t>Rotating Members</a:t>
            </a:r>
          </a:p>
          <a:p>
            <a:r>
              <a:rPr lang="en-US" dirty="0" smtClean="0"/>
              <a:t>1</a:t>
            </a:r>
          </a:p>
          <a:p>
            <a:r>
              <a:rPr lang="en-US" dirty="0" smtClean="0"/>
              <a:t>2</a:t>
            </a:r>
          </a:p>
          <a:p>
            <a:r>
              <a:rPr lang="en-US" dirty="0"/>
              <a:t>3</a:t>
            </a:r>
            <a:endParaRPr lang="en-US"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Should IS be Dealt With?</a:t>
            </a:r>
            <a:br>
              <a:rPr lang="en-US" dirty="0" smtClean="0"/>
            </a:br>
            <a:endParaRPr lang="en-US" dirty="0"/>
          </a:p>
        </p:txBody>
      </p:sp>
      <p:sp>
        <p:nvSpPr>
          <p:cNvPr id="4" name="TextBox 3"/>
          <p:cNvSpPr txBox="1"/>
          <p:nvPr/>
        </p:nvSpPr>
        <p:spPr>
          <a:xfrm>
            <a:off x="914400" y="3429000"/>
            <a:ext cx="7543800" cy="3139321"/>
          </a:xfrm>
          <a:prstGeom prst="rect">
            <a:avLst/>
          </a:prstGeom>
          <a:noFill/>
        </p:spPr>
        <p:txBody>
          <a:bodyPr wrap="square" rtlCol="0">
            <a:spAutoFit/>
          </a:bodyPr>
          <a:lstStyle/>
          <a:p>
            <a:r>
              <a:rPr lang="en-US" dirty="0" smtClean="0"/>
              <a:t>US</a:t>
            </a:r>
          </a:p>
          <a:p>
            <a:r>
              <a:rPr lang="en-US" dirty="0" smtClean="0"/>
              <a:t>Russia</a:t>
            </a:r>
          </a:p>
          <a:p>
            <a:r>
              <a:rPr lang="en-US" dirty="0" smtClean="0"/>
              <a:t>China</a:t>
            </a:r>
          </a:p>
          <a:p>
            <a:r>
              <a:rPr lang="en-US" dirty="0" smtClean="0"/>
              <a:t>Britain</a:t>
            </a:r>
          </a:p>
          <a:p>
            <a:r>
              <a:rPr lang="en-US" dirty="0" smtClean="0"/>
              <a:t>France</a:t>
            </a:r>
          </a:p>
          <a:p>
            <a:endParaRPr lang="en-US" dirty="0"/>
          </a:p>
          <a:p>
            <a:r>
              <a:rPr lang="en-US" dirty="0" smtClean="0"/>
              <a:t>Rotating Members</a:t>
            </a:r>
          </a:p>
          <a:p>
            <a:r>
              <a:rPr lang="en-US" dirty="0" smtClean="0"/>
              <a:t>1</a:t>
            </a:r>
          </a:p>
          <a:p>
            <a:r>
              <a:rPr lang="en-US" dirty="0" smtClean="0"/>
              <a:t>2</a:t>
            </a:r>
          </a:p>
          <a:p>
            <a:r>
              <a:rPr lang="en-US" dirty="0"/>
              <a:t>3</a:t>
            </a:r>
            <a:endParaRPr lang="en-US" dirty="0" smtClean="0"/>
          </a:p>
          <a:p>
            <a:endParaRPr lang="en-US" dirty="0"/>
          </a:p>
        </p:txBody>
      </p:sp>
    </p:spTree>
    <p:extLst>
      <p:ext uri="{BB962C8B-B14F-4D97-AF65-F5344CB8AC3E}">
        <p14:creationId xmlns:p14="http://schemas.microsoft.com/office/powerpoint/2010/main" val="21673984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449</Words>
  <Application>Microsoft Office PowerPoint</Application>
  <PresentationFormat>On-screen Show (4:3)</PresentationFormat>
  <Paragraphs>111</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1990 Day 2</vt:lpstr>
      <vt:lpstr>PowerPoint Presentation</vt:lpstr>
      <vt:lpstr>3 Key 1990 Issues Closure</vt:lpstr>
      <vt:lpstr>UN Structure</vt:lpstr>
      <vt:lpstr>PowerPoint Presentation</vt:lpstr>
      <vt:lpstr>PowerPoint Presentation</vt:lpstr>
      <vt:lpstr>PowerPoint Presentation</vt:lpstr>
      <vt:lpstr>How should Iraq be treated after Desert Storm?</vt:lpstr>
      <vt:lpstr>How Should IS be Dealt With? </vt:lpstr>
      <vt:lpstr>Rate UN Structure Effective, in between effective or not effective</vt:lpstr>
      <vt:lpstr>What was in the 1990 UN Resolutions?</vt:lpstr>
      <vt:lpstr>UN Resolutions after the Invasion (Aug 2, 1990)</vt:lpstr>
      <vt:lpstr>PowerPoint Presentation</vt:lpstr>
      <vt:lpstr>Oslo Accords September 1933</vt:lpstr>
      <vt:lpstr>PowerPoint Presentation</vt:lpstr>
      <vt:lpstr>PowerPoint Presentation</vt:lpstr>
      <vt:lpstr>Liberal Arguments Against Iraqi Sanctions</vt:lpstr>
      <vt:lpstr>December 16, 1998 https://www.youtube.com/watch?v=xjDtwcgbnUo</vt:lpstr>
      <vt:lpstr>PowerPoint Presentation</vt:lpstr>
      <vt:lpstr>Closure: Refer Back to Bin Laden’s 1998 Fatwah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1990 Day 2</dc:title>
  <dc:creator>006435</dc:creator>
  <cp:lastModifiedBy>Ramon Quinones</cp:lastModifiedBy>
  <cp:revision>5</cp:revision>
  <dcterms:created xsi:type="dcterms:W3CDTF">2015-11-09T14:14:37Z</dcterms:created>
  <dcterms:modified xsi:type="dcterms:W3CDTF">2016-11-14T15:33:00Z</dcterms:modified>
</cp:coreProperties>
</file>